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79" r:id="rId4"/>
    <p:sldId id="280" r:id="rId5"/>
    <p:sldId id="286" r:id="rId6"/>
    <p:sldId id="285" r:id="rId7"/>
    <p:sldId id="283" r:id="rId8"/>
    <p:sldId id="284" r:id="rId9"/>
    <p:sldId id="289" r:id="rId10"/>
    <p:sldId id="290" r:id="rId11"/>
    <p:sldId id="288" r:id="rId12"/>
    <p:sldId id="281" r:id="rId13"/>
  </p:sldIdLst>
  <p:sldSz cx="9144000" cy="6858000" type="screen4x3"/>
  <p:notesSz cx="6761163" cy="99425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0E08"/>
    <a:srgbClr val="48E509"/>
    <a:srgbClr val="A6FA84"/>
    <a:srgbClr val="004821"/>
    <a:srgbClr val="B92D14"/>
    <a:srgbClr val="35759D"/>
    <a:srgbClr val="35B19D"/>
    <a:srgbClr val="000000"/>
    <a:srgbClr val="FFFF00"/>
    <a:srgbClr val="4914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2536" autoAdjust="0"/>
    <p:restoredTop sz="95596" autoAdjust="0"/>
  </p:normalViewPr>
  <p:slideViewPr>
    <p:cSldViewPr>
      <p:cViewPr>
        <p:scale>
          <a:sx n="100" d="100"/>
          <a:sy n="100" d="100"/>
        </p:scale>
        <p:origin x="-1860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9837" cy="49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29761" y="0"/>
            <a:ext cx="2929837" cy="49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6938" y="746125"/>
            <a:ext cx="4967287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117" y="4722694"/>
            <a:ext cx="5408930" cy="4474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3662"/>
            <a:ext cx="2929837" cy="49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9761" y="9443662"/>
            <a:ext cx="2929837" cy="49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C382F0F-4D38-4334-B85C-CD69A5F674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3492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627DFB-4D79-4C02-A333-4AE36E0FFEBF}" type="slidenum">
              <a:rPr lang="en-US"/>
              <a:pPr/>
              <a:t>1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68B2AC-7884-4627-8641-B70B106C67FB}" type="slidenum">
              <a:rPr lang="en-US"/>
              <a:pPr/>
              <a:t>2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87477E-6433-4B8B-B3BD-31E46BC1ACEA}" type="slidenum">
              <a:rPr lang="en-US"/>
              <a:pPr/>
              <a:t>3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627DFB-4D79-4C02-A333-4AE36E0FFEBF}" type="slidenum">
              <a:rPr lang="en-US"/>
              <a:pPr/>
              <a:t>12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5181600"/>
            <a:ext cx="7543800" cy="70485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5791200"/>
            <a:ext cx="7543800" cy="68580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buFontTx/>
              <a:buNone/>
              <a:defRPr sz="2800"/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978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343650" y="381000"/>
            <a:ext cx="1962150" cy="6019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5734050" cy="6019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880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983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619564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90600" y="2133600"/>
            <a:ext cx="35814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24400" y="2133600"/>
            <a:ext cx="35814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004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133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884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1502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119541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160423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7315200" cy="71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2133600"/>
            <a:ext cx="73152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51520" y="2492896"/>
            <a:ext cx="5544616" cy="2808312"/>
          </a:xfrm>
        </p:spPr>
        <p:txBody>
          <a:bodyPr/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rgbClr val="004821"/>
                </a:solidFill>
                <a:latin typeface="Times New Roman" pitchFamily="18" charset="0"/>
                <a:cs typeface="Times New Roman" panose="02020603050405020304" pitchFamily="18" charset="0"/>
              </a:rPr>
              <a:t>Рекомендации по заполнению </a:t>
            </a:r>
            <a:br>
              <a:rPr lang="ru-RU" sz="2800" b="1" dirty="0" smtClean="0">
                <a:solidFill>
                  <a:srgbClr val="004821"/>
                </a:solidFill>
                <a:latin typeface="Times New Roman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4821"/>
                </a:solidFill>
                <a:latin typeface="Times New Roman" pitchFamily="18" charset="0"/>
                <a:cs typeface="Times New Roman" panose="02020603050405020304" pitchFamily="18" charset="0"/>
              </a:rPr>
              <a:t>форм отчётности о финансово-экономическом состоянии по обслуживающим предприятиям, пищевой и перерабатывающей промышленности за 2021 год</a:t>
            </a:r>
            <a:endParaRPr lang="ru-RU" b="1" i="1" dirty="0">
              <a:solidFill>
                <a:srgbClr val="00482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51520" y="5623518"/>
            <a:ext cx="8784976" cy="469777"/>
          </a:xfrm>
        </p:spPr>
        <p:txBody>
          <a:bodyPr/>
          <a:lstStyle/>
          <a:p>
            <a:pPr algn="ctr"/>
            <a:r>
              <a:rPr lang="ru-RU" sz="2000" b="1" dirty="0" smtClean="0">
                <a:solidFill>
                  <a:srgbClr val="004821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и продовольствия Кировской области</a:t>
            </a:r>
            <a:endParaRPr lang="ru-RU" sz="2000" dirty="0">
              <a:solidFill>
                <a:srgbClr val="004821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096126" y="6093295"/>
            <a:ext cx="2047874" cy="7742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7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100" dirty="0" smtClean="0">
                <a:solidFill>
                  <a:srgbClr val="0048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Главный специалист-эксперт</a:t>
            </a:r>
          </a:p>
          <a:p>
            <a:r>
              <a:rPr lang="ru-RU" sz="1100" dirty="0" smtClean="0">
                <a:solidFill>
                  <a:srgbClr val="0048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отдела бухгалтерского учёта и ревизионной работы </a:t>
            </a:r>
          </a:p>
          <a:p>
            <a:r>
              <a:rPr lang="ru-RU" sz="1100" dirty="0" smtClean="0">
                <a:solidFill>
                  <a:srgbClr val="0048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Иззатов Эльшан Али-заде</a:t>
            </a:r>
            <a:endParaRPr lang="ru-RU" sz="1100" dirty="0">
              <a:solidFill>
                <a:srgbClr val="00482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556792"/>
            <a:ext cx="8208912" cy="4608512"/>
          </a:xfrm>
        </p:spPr>
        <p:txBody>
          <a:bodyPr/>
          <a:lstStyle/>
          <a:p>
            <a:r>
              <a:rPr lang="ru-RU" sz="2000" dirty="0" smtClean="0">
                <a:solidFill>
                  <a:srgbClr val="040E08"/>
                </a:solidFill>
              </a:rPr>
              <a:t>контроль финансово-экономических показателей (рентабельность, соотношение производственной и полной себестоимости, товарность и т.д.); </a:t>
            </a:r>
          </a:p>
          <a:p>
            <a:r>
              <a:rPr lang="ru-RU" sz="2000" dirty="0" smtClean="0">
                <a:solidFill>
                  <a:srgbClr val="040E08"/>
                </a:solidFill>
              </a:rPr>
              <a:t>при существенном отклонении удельных показателей (затраты на единицу, себестоимость производства единицы продукции) от средних значений  нужно пояснить;</a:t>
            </a:r>
          </a:p>
          <a:p>
            <a:r>
              <a:rPr lang="ru-RU" sz="2000" dirty="0">
                <a:solidFill>
                  <a:srgbClr val="040E08"/>
                </a:solidFill>
              </a:rPr>
              <a:t>в</a:t>
            </a:r>
            <a:r>
              <a:rPr lang="ru-RU" sz="2000" dirty="0" smtClean="0">
                <a:solidFill>
                  <a:srgbClr val="040E08"/>
                </a:solidFill>
              </a:rPr>
              <a:t> разделе 14-2 затраты необходимо делить по графам, а не отражать всё в одной графе.</a:t>
            </a:r>
          </a:p>
          <a:p>
            <a:pPr marL="0" indent="0">
              <a:buNone/>
            </a:pPr>
            <a:endParaRPr lang="ru-RU" sz="2000" dirty="0">
              <a:solidFill>
                <a:srgbClr val="040E08"/>
              </a:solidFill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315200" cy="715963"/>
          </a:xfrm>
        </p:spPr>
        <p:txBody>
          <a:bodyPr/>
          <a:lstStyle/>
          <a:p>
            <a:r>
              <a:rPr lang="ru-RU" sz="3600" dirty="0" smtClean="0">
                <a:solidFill>
                  <a:srgbClr val="040E08"/>
                </a:solidFill>
              </a:rPr>
              <a:t>Обратить внимание в 14-АПК</a:t>
            </a:r>
            <a:endParaRPr lang="ru-RU" sz="3600" dirty="0">
              <a:solidFill>
                <a:srgbClr val="040E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7092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315200" cy="715963"/>
          </a:xfrm>
        </p:spPr>
        <p:txBody>
          <a:bodyPr/>
          <a:lstStyle/>
          <a:p>
            <a:r>
              <a:rPr lang="ru-RU" sz="3600" dirty="0" smtClean="0">
                <a:solidFill>
                  <a:srgbClr val="040E08"/>
                </a:solidFill>
              </a:rPr>
              <a:t>Новая форма 16-АПК</a:t>
            </a:r>
            <a:endParaRPr lang="ru-RU" sz="3600" dirty="0">
              <a:solidFill>
                <a:srgbClr val="040E08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96752"/>
            <a:ext cx="8208912" cy="5472608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>
                <a:solidFill>
                  <a:srgbClr val="040E08"/>
                </a:solidFill>
              </a:rPr>
              <a:t>16-АПК «Баланс продукции за </a:t>
            </a:r>
            <a:r>
              <a:rPr lang="ru-RU" sz="2000" dirty="0">
                <a:solidFill>
                  <a:srgbClr val="040E08"/>
                </a:solidFill>
              </a:rPr>
              <a:t>2021 </a:t>
            </a:r>
            <a:r>
              <a:rPr lang="ru-RU" sz="2000" dirty="0" smtClean="0">
                <a:solidFill>
                  <a:srgbClr val="040E08"/>
                </a:solidFill>
              </a:rPr>
              <a:t>год»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040E08"/>
                </a:solidFill>
              </a:rPr>
              <a:t>Отражается продукция на начало и конец года, приобретение, производство, реализация, прочее выбытие в натуральном выражении в основном в центнерах.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040E08"/>
                </a:solidFill>
              </a:rPr>
              <a:t>Обратить внимание: </a:t>
            </a:r>
            <a:endParaRPr lang="ru-RU" sz="2000" dirty="0">
              <a:solidFill>
                <a:srgbClr val="040E08"/>
              </a:solidFill>
            </a:endParaRPr>
          </a:p>
          <a:p>
            <a:r>
              <a:rPr lang="ru-RU" sz="2000" dirty="0" smtClean="0">
                <a:solidFill>
                  <a:srgbClr val="040E08"/>
                </a:solidFill>
              </a:rPr>
              <a:t>уравниваем приобретение, производство и реализацию с 14-АПК;</a:t>
            </a:r>
          </a:p>
          <a:p>
            <a:r>
              <a:rPr lang="ru-RU" sz="2000" dirty="0" smtClean="0">
                <a:solidFill>
                  <a:srgbClr val="040E08"/>
                </a:solidFill>
              </a:rPr>
              <a:t>в графах 12 и 13 указываем направление продуктов на общепит, столовые;</a:t>
            </a:r>
          </a:p>
          <a:p>
            <a:r>
              <a:rPr lang="ru-RU" sz="2000" dirty="0" smtClean="0">
                <a:solidFill>
                  <a:srgbClr val="040E08"/>
                </a:solidFill>
              </a:rPr>
              <a:t>в </a:t>
            </a:r>
            <a:r>
              <a:rPr lang="ru-RU" sz="2000" dirty="0">
                <a:solidFill>
                  <a:srgbClr val="040E08"/>
                </a:solidFill>
              </a:rPr>
              <a:t>справочной таблице отражаем приобретение продукции </a:t>
            </a:r>
            <a:r>
              <a:rPr lang="ru-RU" sz="2000" dirty="0" smtClean="0">
                <a:solidFill>
                  <a:srgbClr val="040E08"/>
                </a:solidFill>
              </a:rPr>
              <a:t>у </a:t>
            </a:r>
            <a:r>
              <a:rPr lang="ru-RU" sz="2000" dirty="0">
                <a:solidFill>
                  <a:srgbClr val="040E08"/>
                </a:solidFill>
              </a:rPr>
              <a:t>хозяйств </a:t>
            </a:r>
            <a:r>
              <a:rPr lang="ru-RU" sz="2000" dirty="0" smtClean="0">
                <a:solidFill>
                  <a:srgbClr val="040E08"/>
                </a:solidFill>
              </a:rPr>
              <a:t>населения (</a:t>
            </a:r>
            <a:r>
              <a:rPr lang="ru-RU" sz="2000" dirty="0">
                <a:solidFill>
                  <a:srgbClr val="040E08"/>
                </a:solidFill>
              </a:rPr>
              <a:t>в том числе у граждан, ведущих личное подсобное хозяйство</a:t>
            </a:r>
            <a:r>
              <a:rPr lang="ru-RU" sz="2000" dirty="0" smtClean="0">
                <a:solidFill>
                  <a:srgbClr val="040E08"/>
                </a:solidFill>
              </a:rPr>
              <a:t>);</a:t>
            </a:r>
          </a:p>
          <a:p>
            <a:r>
              <a:rPr lang="ru-RU" sz="2000" dirty="0" smtClean="0">
                <a:solidFill>
                  <a:srgbClr val="040E08"/>
                </a:solidFill>
              </a:rPr>
              <a:t>по </a:t>
            </a:r>
            <a:r>
              <a:rPr lang="ru-RU" sz="2000" dirty="0">
                <a:solidFill>
                  <a:srgbClr val="040E08"/>
                </a:solidFill>
              </a:rPr>
              <a:t>строке 162110 отражаем движение по мясу, включая мясо птицы, и мясные пищевые субпродукты в убойном </a:t>
            </a:r>
            <a:r>
              <a:rPr lang="ru-RU" sz="2000" dirty="0" smtClean="0">
                <a:solidFill>
                  <a:srgbClr val="040E08"/>
                </a:solidFill>
              </a:rPr>
              <a:t>весе; </a:t>
            </a:r>
            <a:endParaRPr lang="ru-RU" sz="2000" dirty="0">
              <a:solidFill>
                <a:srgbClr val="040E08"/>
              </a:solidFill>
            </a:endParaRPr>
          </a:p>
          <a:p>
            <a:r>
              <a:rPr lang="ru-RU" sz="2000" dirty="0" smtClean="0">
                <a:solidFill>
                  <a:srgbClr val="040E08"/>
                </a:solidFill>
              </a:rPr>
              <a:t>по </a:t>
            </a:r>
            <a:r>
              <a:rPr lang="ru-RU" sz="2000" dirty="0">
                <a:solidFill>
                  <a:srgbClr val="040E08"/>
                </a:solidFill>
              </a:rPr>
              <a:t>строке 162130 </a:t>
            </a:r>
            <a:r>
              <a:rPr lang="ru-RU" sz="2000" dirty="0" smtClean="0">
                <a:solidFill>
                  <a:srgbClr val="040E08"/>
                </a:solidFill>
              </a:rPr>
              <a:t>отражаем </a:t>
            </a:r>
            <a:r>
              <a:rPr lang="ru-RU" sz="2000" dirty="0">
                <a:solidFill>
                  <a:srgbClr val="040E08"/>
                </a:solidFill>
              </a:rPr>
              <a:t>все молочные продукты в пересчете на </a:t>
            </a:r>
            <a:r>
              <a:rPr lang="ru-RU" sz="2000" dirty="0" smtClean="0">
                <a:solidFill>
                  <a:srgbClr val="040E08"/>
                </a:solidFill>
              </a:rPr>
              <a:t>молоко.</a:t>
            </a:r>
          </a:p>
          <a:p>
            <a:pPr marL="0" indent="0">
              <a:buNone/>
            </a:pPr>
            <a:endParaRPr lang="ru-RU" sz="2000" dirty="0" smtClean="0">
              <a:solidFill>
                <a:srgbClr val="040E08"/>
              </a:solidFill>
            </a:endParaRPr>
          </a:p>
          <a:p>
            <a:endParaRPr lang="ru-RU" sz="2000" dirty="0">
              <a:solidFill>
                <a:srgbClr val="040E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41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51520" y="2492896"/>
            <a:ext cx="5544616" cy="2808312"/>
          </a:xfrm>
        </p:spPr>
        <p:txBody>
          <a:bodyPr/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rgbClr val="004821"/>
                </a:solidFill>
                <a:latin typeface="Times New Roman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b="1" i="1" dirty="0">
              <a:solidFill>
                <a:srgbClr val="00482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096126" y="6093295"/>
            <a:ext cx="2047874" cy="7742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7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sz="1100" dirty="0">
              <a:solidFill>
                <a:srgbClr val="00482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35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1043608" y="6021288"/>
            <a:ext cx="7315200" cy="527720"/>
          </a:xfrm>
        </p:spPr>
        <p:txBody>
          <a:bodyPr/>
          <a:lstStyle/>
          <a:p>
            <a:r>
              <a:rPr lang="ru-RU" sz="1600" b="1" dirty="0" smtClean="0">
                <a:solidFill>
                  <a:srgbClr val="004821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и продовольствия Кировской области</a:t>
            </a:r>
            <a:endParaRPr lang="ru-RU" sz="1600" dirty="0">
              <a:solidFill>
                <a:srgbClr val="004821"/>
              </a:solidFill>
            </a:endParaRP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9552" y="1628800"/>
            <a:ext cx="8280920" cy="3239616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>
                <a:solidFill>
                  <a:srgbClr val="040E08"/>
                </a:solidFill>
                <a:latin typeface="Times New Roman" pitchFamily="18" charset="0"/>
                <a:cs typeface="Times New Roman" panose="02020603050405020304" pitchFamily="18" charset="0"/>
              </a:rPr>
              <a:t>Формы отчётности утверждены приказом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040E08"/>
                </a:solidFill>
                <a:latin typeface="Times New Roman" pitchFamily="18" charset="0"/>
                <a:cs typeface="Times New Roman" panose="02020603050405020304" pitchFamily="18" charset="0"/>
              </a:rPr>
              <a:t>Минсельхоза России от 17.03.2021 № 132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solidFill>
                  <a:srgbClr val="040E08"/>
                </a:solidFill>
                <a:latin typeface="Times New Roman" pitchFamily="18" charset="0"/>
                <a:cs typeface="Times New Roman" panose="02020603050405020304" pitchFamily="18" charset="0"/>
              </a:rPr>
              <a:t>«Об утверждении формы отчёта о финансово-экономическом состоянии товаропроизводителей агропромышленного комплекса, сельскохозяйственных товаропроизводителей, получателей средств, производителей зерновых культур и сроков его представления за 2021 год»</a:t>
            </a:r>
            <a:endParaRPr lang="ru-RU" sz="2400" dirty="0">
              <a:solidFill>
                <a:srgbClr val="040E0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79712" y="836712"/>
            <a:ext cx="3310880" cy="4267200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ru-RU" altLang="ko-KR" sz="2000" b="1" dirty="0" smtClean="0">
                <a:solidFill>
                  <a:srgbClr val="040E08"/>
                </a:solidFill>
                <a:latin typeface="Verdana" pitchFamily="34" charset="0"/>
                <a:ea typeface="굴림" charset="-127"/>
              </a:rPr>
              <a:t>Пищевая и перерабатывающая промышленность</a:t>
            </a:r>
          </a:p>
          <a:p>
            <a:pPr marL="0" indent="0">
              <a:lnSpc>
                <a:spcPct val="80000"/>
              </a:lnSpc>
              <a:buNone/>
            </a:pPr>
            <a:endParaRPr lang="ru-RU" altLang="ko-KR" sz="2000" dirty="0" smtClean="0">
              <a:solidFill>
                <a:srgbClr val="040E08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r>
              <a:rPr lang="ru-RU" altLang="ko-KR" sz="2000" dirty="0" smtClean="0">
                <a:solidFill>
                  <a:srgbClr val="040E08"/>
                </a:solidFill>
                <a:latin typeface="Verdana" pitchFamily="34" charset="0"/>
                <a:ea typeface="굴림" charset="-127"/>
              </a:rPr>
              <a:t>Финансовые формы 1-5</a:t>
            </a:r>
          </a:p>
          <a:p>
            <a:pPr>
              <a:lnSpc>
                <a:spcPct val="80000"/>
              </a:lnSpc>
            </a:pPr>
            <a:r>
              <a:rPr lang="ru-RU" altLang="ko-KR" sz="2000" dirty="0" smtClean="0">
                <a:solidFill>
                  <a:srgbClr val="040E08"/>
                </a:solidFill>
                <a:latin typeface="Verdana" pitchFamily="34" charset="0"/>
                <a:ea typeface="굴림" charset="-127"/>
              </a:rPr>
              <a:t>6-АПК</a:t>
            </a:r>
          </a:p>
          <a:p>
            <a:pPr>
              <a:lnSpc>
                <a:spcPct val="80000"/>
              </a:lnSpc>
            </a:pPr>
            <a:r>
              <a:rPr lang="ru-RU" altLang="ko-KR" sz="2000" dirty="0" smtClean="0">
                <a:solidFill>
                  <a:srgbClr val="040E08"/>
                </a:solidFill>
                <a:latin typeface="Verdana" pitchFamily="34" charset="0"/>
                <a:ea typeface="굴림" charset="-127"/>
              </a:rPr>
              <a:t>10-АПК</a:t>
            </a:r>
          </a:p>
          <a:p>
            <a:pPr>
              <a:lnSpc>
                <a:spcPct val="80000"/>
              </a:lnSpc>
            </a:pPr>
            <a:r>
              <a:rPr lang="ru-RU" altLang="ko-KR" sz="2000" dirty="0" smtClean="0">
                <a:solidFill>
                  <a:srgbClr val="040E08"/>
                </a:solidFill>
                <a:latin typeface="Verdana" pitchFamily="34" charset="0"/>
                <a:ea typeface="굴림" charset="-127"/>
              </a:rPr>
              <a:t>11-АПК</a:t>
            </a:r>
          </a:p>
          <a:p>
            <a:pPr>
              <a:lnSpc>
                <a:spcPct val="80000"/>
              </a:lnSpc>
            </a:pPr>
            <a:r>
              <a:rPr lang="ru-RU" altLang="ko-KR" sz="2000" dirty="0" smtClean="0">
                <a:solidFill>
                  <a:srgbClr val="040E08"/>
                </a:solidFill>
                <a:latin typeface="Verdana" pitchFamily="34" charset="0"/>
                <a:ea typeface="굴림" charset="-127"/>
              </a:rPr>
              <a:t>12-АПК</a:t>
            </a:r>
          </a:p>
          <a:p>
            <a:pPr>
              <a:lnSpc>
                <a:spcPct val="80000"/>
              </a:lnSpc>
            </a:pPr>
            <a:r>
              <a:rPr lang="ru-RU" altLang="ko-KR" sz="2000" dirty="0" smtClean="0">
                <a:solidFill>
                  <a:srgbClr val="040E08"/>
                </a:solidFill>
                <a:latin typeface="Verdana" pitchFamily="34" charset="0"/>
                <a:ea typeface="굴림" charset="-127"/>
              </a:rPr>
              <a:t>14-АПК</a:t>
            </a:r>
          </a:p>
          <a:p>
            <a:pPr>
              <a:lnSpc>
                <a:spcPct val="80000"/>
              </a:lnSpc>
            </a:pPr>
            <a:r>
              <a:rPr lang="ru-RU" altLang="ko-KR" sz="2000" dirty="0" smtClean="0">
                <a:solidFill>
                  <a:srgbClr val="48E509"/>
                </a:solidFill>
                <a:latin typeface="Verdana" pitchFamily="34" charset="0"/>
                <a:ea typeface="굴림" charset="-127"/>
              </a:rPr>
              <a:t>16-АПК</a:t>
            </a:r>
            <a:endParaRPr lang="ru-RU" altLang="ko-KR" sz="2000" dirty="0" smtClean="0">
              <a:solidFill>
                <a:srgbClr val="48E509"/>
              </a:solidFill>
              <a:latin typeface="Verdana" pitchFamily="34" charset="0"/>
              <a:ea typeface="굴림" charset="-127"/>
            </a:endParaRP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1907704" y="6021288"/>
            <a:ext cx="7027168" cy="527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9pPr>
          </a:lstStyle>
          <a:p>
            <a:r>
              <a:rPr lang="ru-RU" sz="1600" b="1" dirty="0" smtClean="0">
                <a:solidFill>
                  <a:srgbClr val="004821"/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и продовольствия Кировской области</a:t>
            </a:r>
            <a:endParaRPr lang="ru-RU" sz="1600" dirty="0">
              <a:solidFill>
                <a:srgbClr val="004821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5421288" y="836712"/>
            <a:ext cx="3319214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lnSpc>
                <a:spcPct val="80000"/>
              </a:lnSpc>
              <a:buFontTx/>
              <a:buNone/>
            </a:pPr>
            <a:r>
              <a:rPr lang="ru-RU" altLang="ko-KR" sz="2000" b="1" dirty="0" smtClean="0">
                <a:solidFill>
                  <a:srgbClr val="040E08"/>
                </a:solidFill>
                <a:latin typeface="Verdana" pitchFamily="34" charset="0"/>
                <a:ea typeface="굴림" charset="-127"/>
              </a:rPr>
              <a:t>Обслуживающие предприятия</a:t>
            </a:r>
          </a:p>
          <a:p>
            <a:pPr marL="0" indent="0">
              <a:lnSpc>
                <a:spcPct val="80000"/>
              </a:lnSpc>
              <a:buFontTx/>
              <a:buNone/>
            </a:pPr>
            <a:endParaRPr lang="ru-RU" altLang="ko-KR" sz="2000" dirty="0" smtClean="0">
              <a:solidFill>
                <a:srgbClr val="040E08"/>
              </a:solidFill>
              <a:latin typeface="Verdana" pitchFamily="34" charset="0"/>
              <a:ea typeface="굴림" charset="-127"/>
            </a:endParaRPr>
          </a:p>
          <a:p>
            <a:pPr marL="0" indent="0">
              <a:lnSpc>
                <a:spcPct val="80000"/>
              </a:lnSpc>
              <a:buFontTx/>
              <a:buNone/>
            </a:pPr>
            <a:endParaRPr lang="ru-RU" altLang="ko-KR" sz="2000" dirty="0" smtClean="0">
              <a:solidFill>
                <a:srgbClr val="040E08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r>
              <a:rPr lang="ru-RU" altLang="ko-KR" sz="2000" dirty="0" smtClean="0">
                <a:solidFill>
                  <a:srgbClr val="040E08"/>
                </a:solidFill>
                <a:latin typeface="Verdana" pitchFamily="34" charset="0"/>
                <a:ea typeface="굴림" charset="-127"/>
              </a:rPr>
              <a:t>Финансовые формы 1-5</a:t>
            </a:r>
          </a:p>
          <a:p>
            <a:pPr>
              <a:lnSpc>
                <a:spcPct val="80000"/>
              </a:lnSpc>
            </a:pPr>
            <a:r>
              <a:rPr lang="ru-RU" altLang="ko-KR" sz="2000" dirty="0" smtClean="0">
                <a:solidFill>
                  <a:srgbClr val="040E08"/>
                </a:solidFill>
                <a:latin typeface="Verdana" pitchFamily="34" charset="0"/>
                <a:ea typeface="굴림" charset="-127"/>
              </a:rPr>
              <a:t>6-АПК</a:t>
            </a:r>
          </a:p>
          <a:p>
            <a:pPr>
              <a:lnSpc>
                <a:spcPct val="80000"/>
              </a:lnSpc>
            </a:pPr>
            <a:r>
              <a:rPr lang="ru-RU" altLang="ko-KR" sz="2000" dirty="0" smtClean="0">
                <a:solidFill>
                  <a:srgbClr val="040E08"/>
                </a:solidFill>
                <a:latin typeface="Verdana" pitchFamily="34" charset="0"/>
                <a:ea typeface="굴림" charset="-127"/>
              </a:rPr>
              <a:t>10-АПК</a:t>
            </a:r>
          </a:p>
          <a:p>
            <a:pPr>
              <a:lnSpc>
                <a:spcPct val="80000"/>
              </a:lnSpc>
            </a:pPr>
            <a:r>
              <a:rPr lang="ru-RU" altLang="ko-KR" sz="2000" dirty="0" smtClean="0">
                <a:solidFill>
                  <a:srgbClr val="040E08"/>
                </a:solidFill>
                <a:latin typeface="Verdana" pitchFamily="34" charset="0"/>
                <a:ea typeface="굴림" charset="-127"/>
              </a:rPr>
              <a:t>11-АПК</a:t>
            </a:r>
          </a:p>
          <a:p>
            <a:pPr>
              <a:lnSpc>
                <a:spcPct val="80000"/>
              </a:lnSpc>
            </a:pPr>
            <a:r>
              <a:rPr lang="ru-RU" altLang="ko-KR" sz="2000" dirty="0" smtClean="0">
                <a:solidFill>
                  <a:srgbClr val="040E08"/>
                </a:solidFill>
                <a:latin typeface="Verdana" pitchFamily="34" charset="0"/>
                <a:ea typeface="굴림" charset="-127"/>
              </a:rPr>
              <a:t>12-АПК</a:t>
            </a:r>
          </a:p>
          <a:p>
            <a:pPr>
              <a:lnSpc>
                <a:spcPct val="80000"/>
              </a:lnSpc>
            </a:pPr>
            <a:r>
              <a:rPr lang="ru-RU" altLang="ko-KR" sz="2000" dirty="0" smtClean="0">
                <a:solidFill>
                  <a:srgbClr val="040E08"/>
                </a:solidFill>
                <a:latin typeface="Verdana" pitchFamily="34" charset="0"/>
                <a:ea typeface="굴림" charset="-127"/>
              </a:rPr>
              <a:t>14-АПК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6336704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>
                <a:solidFill>
                  <a:srgbClr val="040E08"/>
                </a:solidFill>
              </a:rPr>
              <a:t>11-АПК «Отчет </a:t>
            </a:r>
            <a:r>
              <a:rPr lang="ru-RU" sz="2000" dirty="0">
                <a:solidFill>
                  <a:srgbClr val="040E08"/>
                </a:solidFill>
              </a:rPr>
              <a:t>о производственных мощностях </a:t>
            </a:r>
            <a:endParaRPr lang="ru-RU" sz="2000" dirty="0" smtClean="0">
              <a:solidFill>
                <a:srgbClr val="040E08"/>
              </a:solidFill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rgbClr val="040E08"/>
                </a:solidFill>
              </a:rPr>
              <a:t>(</a:t>
            </a:r>
            <a:r>
              <a:rPr lang="ru-RU" sz="2000" dirty="0">
                <a:solidFill>
                  <a:srgbClr val="040E08"/>
                </a:solidFill>
              </a:rPr>
              <a:t>объектах агропромышленного комплекса) за 2021 год</a:t>
            </a:r>
            <a:r>
              <a:rPr lang="ru-RU" sz="2000" dirty="0" smtClean="0">
                <a:solidFill>
                  <a:srgbClr val="040E08"/>
                </a:solidFill>
              </a:rPr>
              <a:t>»</a:t>
            </a:r>
          </a:p>
          <a:p>
            <a:pPr marL="0" indent="0">
              <a:buNone/>
            </a:pPr>
            <a:endParaRPr lang="ru-RU" sz="2000" dirty="0" smtClean="0">
              <a:solidFill>
                <a:srgbClr val="040E08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040E08"/>
                </a:solidFill>
              </a:rPr>
              <a:t>Отражаются </a:t>
            </a:r>
            <a:r>
              <a:rPr lang="ru-RU" sz="2000" dirty="0">
                <a:solidFill>
                  <a:srgbClr val="040E08"/>
                </a:solidFill>
              </a:rPr>
              <a:t>производственные мощности по объектам агропромышленного комплекса, перечень которых содержится </a:t>
            </a:r>
            <a:endParaRPr lang="ru-RU" sz="2000" dirty="0" smtClean="0">
              <a:solidFill>
                <a:srgbClr val="040E08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040E08"/>
                </a:solidFill>
              </a:rPr>
              <a:t>в </a:t>
            </a:r>
            <a:r>
              <a:rPr lang="ru-RU" sz="2000" dirty="0">
                <a:solidFill>
                  <a:srgbClr val="040E08"/>
                </a:solidFill>
              </a:rPr>
              <a:t>Постановлении Правительства РФ от 24.11.2018 № 1413.  </a:t>
            </a:r>
            <a:endParaRPr lang="ru-RU" sz="2000" dirty="0" smtClean="0">
              <a:solidFill>
                <a:srgbClr val="040E08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040E08"/>
                </a:solidFill>
              </a:rPr>
              <a:t>Эти </a:t>
            </a:r>
            <a:r>
              <a:rPr lang="ru-RU" sz="2000" dirty="0">
                <a:solidFill>
                  <a:srgbClr val="040E08"/>
                </a:solidFill>
              </a:rPr>
              <a:t>объекты могут быть как собственные, так и арендованные. </a:t>
            </a:r>
            <a:endParaRPr lang="ru-RU" sz="2000" dirty="0" smtClean="0">
              <a:solidFill>
                <a:srgbClr val="040E08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040E08"/>
                </a:solidFill>
              </a:rPr>
              <a:t>Здесь </a:t>
            </a:r>
            <a:r>
              <a:rPr lang="ru-RU" sz="2000" dirty="0">
                <a:solidFill>
                  <a:srgbClr val="040E08"/>
                </a:solidFill>
              </a:rPr>
              <a:t>отражается наличие объектов на начало года, поступление, выбытие и наличие объектов на конец периода.</a:t>
            </a: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212976"/>
            <a:ext cx="4915052" cy="328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5901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7"/>
            <a:ext cx="8640960" cy="6436401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>
                <a:solidFill>
                  <a:srgbClr val="040E08"/>
                </a:solidFill>
              </a:rPr>
              <a:t>12-АПК </a:t>
            </a:r>
            <a:r>
              <a:rPr lang="ru-RU" sz="2000" dirty="0" smtClean="0">
                <a:solidFill>
                  <a:srgbClr val="040E08"/>
                </a:solidFill>
              </a:rPr>
              <a:t>«Отчет </a:t>
            </a:r>
            <a:r>
              <a:rPr lang="ru-RU" sz="2000" dirty="0">
                <a:solidFill>
                  <a:srgbClr val="040E08"/>
                </a:solidFill>
              </a:rPr>
              <a:t>о затратах на выполнение работ </a:t>
            </a:r>
            <a:endParaRPr lang="ru-RU" sz="2000" dirty="0" smtClean="0">
              <a:solidFill>
                <a:srgbClr val="040E08"/>
              </a:solidFill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rgbClr val="040E08"/>
                </a:solidFill>
              </a:rPr>
              <a:t>и </a:t>
            </a:r>
            <a:r>
              <a:rPr lang="ru-RU" sz="2000" dirty="0">
                <a:solidFill>
                  <a:srgbClr val="040E08"/>
                </a:solidFill>
              </a:rPr>
              <a:t>оказание услуг (на сторону) за 2021 год»</a:t>
            </a:r>
            <a:endParaRPr lang="ru-RU" sz="2000" dirty="0" smtClean="0">
              <a:solidFill>
                <a:srgbClr val="040E08"/>
              </a:solidFill>
            </a:endParaRPr>
          </a:p>
          <a:p>
            <a:pPr marL="0" indent="0">
              <a:buNone/>
            </a:pPr>
            <a:endParaRPr lang="ru-RU" sz="2000" dirty="0" smtClean="0">
              <a:solidFill>
                <a:srgbClr val="040E08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040E08"/>
                </a:solidFill>
              </a:rPr>
              <a:t>Отражаются </a:t>
            </a:r>
            <a:r>
              <a:rPr lang="ru-RU" sz="2000" dirty="0">
                <a:solidFill>
                  <a:srgbClr val="040E08"/>
                </a:solidFill>
              </a:rPr>
              <a:t>затраты на выполнение работ и оказание услуг на сторону в области растениеводства, животноводства, рыбоводства, переработки, прочих </a:t>
            </a:r>
            <a:r>
              <a:rPr lang="ru-RU" sz="2000" dirty="0" smtClean="0">
                <a:solidFill>
                  <a:srgbClr val="040E08"/>
                </a:solidFill>
              </a:rPr>
              <a:t>работ, а также реализация </a:t>
            </a:r>
            <a:r>
              <a:rPr lang="ru-RU" sz="2000" dirty="0">
                <a:solidFill>
                  <a:srgbClr val="040E08"/>
                </a:solidFill>
              </a:rPr>
              <a:t>покупных товаров, себестоимость и выручка от всего объёма работ и услуг, реализованных в отчётном периоде. Эта форма должна уравниваться с </a:t>
            </a:r>
            <a:r>
              <a:rPr lang="ru-RU" sz="2000" dirty="0" smtClean="0">
                <a:solidFill>
                  <a:srgbClr val="040E08"/>
                </a:solidFill>
              </a:rPr>
              <a:t>6-АПК </a:t>
            </a:r>
            <a:r>
              <a:rPr lang="ru-RU" sz="2000" dirty="0">
                <a:solidFill>
                  <a:srgbClr val="040E08"/>
                </a:solidFill>
              </a:rPr>
              <a:t>стр. 63130, </a:t>
            </a:r>
            <a:r>
              <a:rPr lang="ru-RU" sz="2000" dirty="0" smtClean="0">
                <a:solidFill>
                  <a:srgbClr val="040E08"/>
                </a:solidFill>
              </a:rPr>
              <a:t>63230.</a:t>
            </a:r>
            <a:endParaRPr lang="ru-RU" sz="2000" dirty="0">
              <a:solidFill>
                <a:srgbClr val="040E08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212976"/>
            <a:ext cx="6095603" cy="3484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391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315200" cy="715963"/>
          </a:xfrm>
        </p:spPr>
        <p:txBody>
          <a:bodyPr/>
          <a:lstStyle/>
          <a:p>
            <a:r>
              <a:rPr lang="ru-RU" sz="3600" dirty="0" smtClean="0">
                <a:solidFill>
                  <a:srgbClr val="040E08"/>
                </a:solidFill>
              </a:rPr>
              <a:t>Изменения в 14-АПК</a:t>
            </a:r>
            <a:endParaRPr lang="ru-RU" sz="3600" dirty="0">
              <a:solidFill>
                <a:srgbClr val="040E08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2776"/>
            <a:ext cx="8208912" cy="5256584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>
                <a:solidFill>
                  <a:srgbClr val="040E08"/>
                </a:solidFill>
              </a:rPr>
              <a:t>14-АПК «Отчет </a:t>
            </a:r>
            <a:r>
              <a:rPr lang="ru-RU" sz="2000" dirty="0">
                <a:solidFill>
                  <a:srgbClr val="040E08"/>
                </a:solidFill>
              </a:rPr>
              <a:t>о производстве, затратах, себестоимости и реализации продукции первичной и промышленной переработки, произведенной из сельскохозяйственного сырья за 2021 </a:t>
            </a:r>
            <a:r>
              <a:rPr lang="ru-RU" sz="2000" dirty="0" smtClean="0">
                <a:solidFill>
                  <a:srgbClr val="040E08"/>
                </a:solidFill>
              </a:rPr>
              <a:t>год»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040E08"/>
                </a:solidFill>
              </a:rPr>
              <a:t>Раздел 14-1 Добавлены следующие строки</a:t>
            </a:r>
            <a:endParaRPr lang="ru-RU" sz="2000" dirty="0">
              <a:solidFill>
                <a:srgbClr val="040E08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5237715"/>
              </p:ext>
            </p:extLst>
          </p:nvPr>
        </p:nvGraphicFramePr>
        <p:xfrm>
          <a:off x="323528" y="2852936"/>
          <a:ext cx="8424936" cy="34110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389319"/>
                <a:gridCol w="803369"/>
                <a:gridCol w="1073728"/>
                <a:gridCol w="1158520"/>
              </a:tblGrid>
              <a:tr h="57196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Наименование показателя</a:t>
                      </a:r>
                      <a:endParaRPr lang="ru-RU" sz="12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Коды</a:t>
                      </a:r>
                      <a:endParaRPr lang="ru-RU" sz="12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Направлено на переработку сырья (без учета сырья на давальческой основе), ц***</a:t>
                      </a:r>
                      <a:endParaRPr lang="ru-RU" sz="12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71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собственного</a:t>
                      </a:r>
                      <a:endParaRPr lang="ru-RU" sz="12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покупного</a:t>
                      </a:r>
                      <a:endParaRPr lang="ru-RU" sz="12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77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1</a:t>
                      </a:r>
                      <a:endParaRPr lang="ru-RU" sz="1200" b="0" i="1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2</a:t>
                      </a:r>
                      <a:endParaRPr lang="ru-RU" sz="1200" b="0" i="1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40E08"/>
                          </a:solidFill>
                          <a:effectLst/>
                        </a:rPr>
                        <a:t>3</a:t>
                      </a:r>
                      <a:endParaRPr lang="ru-RU" sz="1200" b="0" i="1" u="none" strike="noStrike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40E08"/>
                          </a:solidFill>
                          <a:effectLst/>
                        </a:rPr>
                        <a:t>4</a:t>
                      </a:r>
                      <a:endParaRPr lang="ru-RU" sz="1200" b="0" i="1" u="none" strike="noStrike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713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1. Продукция растениеводства</a:t>
                      </a:r>
                      <a:r>
                        <a:rPr lang="ru-RU" sz="1200" u="none" strike="noStrike" dirty="0" smtClean="0">
                          <a:solidFill>
                            <a:srgbClr val="040E08"/>
                          </a:solidFill>
                          <a:effectLst/>
                        </a:rPr>
                        <a:t>:</a:t>
                      </a:r>
                      <a:endParaRPr lang="ru-RU" sz="1200" b="1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141100</a:t>
                      </a:r>
                      <a:endParaRPr lang="ru-RU" sz="1200" b="1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Х</a:t>
                      </a:r>
                      <a:endParaRPr lang="ru-RU" sz="12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40E08"/>
                          </a:solidFill>
                          <a:effectLst/>
                        </a:rPr>
                        <a:t>Х</a:t>
                      </a:r>
                      <a:endParaRPr lang="ru-RU" sz="1200" b="0" i="0" u="none" strike="noStrike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713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зерно и семена зерновых и зернобобовых культур (кроме риса</a:t>
                      </a:r>
                      <a:r>
                        <a:rPr lang="ru-RU" sz="1200" u="none" strike="noStrike" dirty="0" smtClean="0">
                          <a:solidFill>
                            <a:srgbClr val="040E08"/>
                          </a:solidFill>
                          <a:effectLst/>
                        </a:rPr>
                        <a:t>)</a:t>
                      </a:r>
                      <a:endParaRPr lang="ru-RU" sz="12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40E08"/>
                          </a:solidFill>
                          <a:effectLst/>
                        </a:rPr>
                        <a:t>141110</a:t>
                      </a:r>
                      <a:endParaRPr lang="ru-RU" sz="1200" b="0" i="0" u="none" strike="noStrike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-</a:t>
                      </a:r>
                      <a:endParaRPr lang="ru-RU" sz="12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-</a:t>
                      </a:r>
                      <a:endParaRPr lang="ru-RU" sz="12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485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в том числе: </a:t>
                      </a:r>
                      <a:b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</a:br>
                      <a: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зерно пшеницы</a:t>
                      </a:r>
                      <a:endParaRPr lang="ru-RU" sz="12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3429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141111</a:t>
                      </a:r>
                      <a:endParaRPr lang="ru-RU" sz="12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solidFill>
                            <a:srgbClr val="040E08"/>
                          </a:solidFill>
                          <a:effectLst/>
                        </a:rPr>
                        <a:t>-</a:t>
                      </a:r>
                      <a:endParaRPr lang="ru-RU" sz="1200" b="0" i="0" u="none" strike="noStrike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-</a:t>
                      </a:r>
                      <a:endParaRPr lang="ru-RU" sz="12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77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из нее: продовольственная пшеница (1-2 </a:t>
                      </a:r>
                      <a:r>
                        <a:rPr lang="ru-RU" sz="1400" u="none" strike="noStrike" dirty="0" smtClean="0">
                          <a:solidFill>
                            <a:srgbClr val="040E08"/>
                          </a:solidFill>
                          <a:effectLst/>
                        </a:rPr>
                        <a:t>класса)</a:t>
                      </a:r>
                      <a:endParaRPr lang="ru-RU" sz="14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51435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8E50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141111.1</a:t>
                      </a:r>
                      <a:endParaRPr lang="ru-RU" sz="11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8E50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-</a:t>
                      </a:r>
                      <a:endParaRPr lang="ru-RU" sz="11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8E50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-</a:t>
                      </a:r>
                      <a:endParaRPr lang="ru-RU" sz="11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8E509"/>
                    </a:solidFill>
                  </a:tcPr>
                </a:tc>
              </a:tr>
              <a:tr h="28260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3. Продукция первичной переработки сельскохозяйственного сырья </a:t>
                      </a:r>
                      <a:endParaRPr lang="ru-RU" sz="1200" b="1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141300</a:t>
                      </a:r>
                      <a:endParaRPr lang="ru-RU" sz="1200" b="1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Х</a:t>
                      </a:r>
                      <a:endParaRPr lang="ru-RU" sz="12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Х</a:t>
                      </a:r>
                      <a:endParaRPr lang="ru-RU" sz="12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485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прочая продукция промышленной переработки сельскохозяйственного сырья (растениеводство и животноводство)</a:t>
                      </a:r>
                      <a:endParaRPr lang="ru-RU" sz="14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17145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8E50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141360</a:t>
                      </a:r>
                      <a:endParaRPr lang="ru-RU" sz="14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8E50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Х</a:t>
                      </a:r>
                      <a:endParaRPr lang="ru-RU" sz="11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8E50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Х</a:t>
                      </a:r>
                      <a:endParaRPr lang="ru-RU" sz="11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8E50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547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2776"/>
            <a:ext cx="8208912" cy="5256584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>
                <a:solidFill>
                  <a:srgbClr val="040E08"/>
                </a:solidFill>
              </a:rPr>
              <a:t>Раздел 14-2 Добавлены следующие </a:t>
            </a:r>
            <a:r>
              <a:rPr lang="ru-RU" sz="2000" dirty="0" smtClean="0">
                <a:solidFill>
                  <a:srgbClr val="040E08"/>
                </a:solidFill>
              </a:rPr>
              <a:t>строки</a:t>
            </a:r>
          </a:p>
          <a:p>
            <a:pPr marL="0" indent="0">
              <a:buNone/>
            </a:pPr>
            <a:endParaRPr lang="ru-RU" sz="2000" dirty="0">
              <a:solidFill>
                <a:srgbClr val="040E08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6329990"/>
              </p:ext>
            </p:extLst>
          </p:nvPr>
        </p:nvGraphicFramePr>
        <p:xfrm>
          <a:off x="395536" y="1916832"/>
          <a:ext cx="8280920" cy="42843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256584"/>
                <a:gridCol w="1368152"/>
                <a:gridCol w="1656184"/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Наименование показателя</a:t>
                      </a:r>
                      <a:endParaRPr lang="ru-RU" sz="12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40E08"/>
                          </a:solidFill>
                          <a:effectLst/>
                        </a:rPr>
                        <a:t>Коды</a:t>
                      </a:r>
                      <a:endParaRPr lang="ru-RU" sz="1200" b="0" i="0" u="none" strike="noStrike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40E08"/>
                          </a:solidFill>
                          <a:effectLst/>
                        </a:rPr>
                        <a:t>Выход готовой продукции</a:t>
                      </a:r>
                      <a:br>
                        <a:rPr lang="ru-RU" sz="1200" u="none" strike="noStrike">
                          <a:solidFill>
                            <a:srgbClr val="040E08"/>
                          </a:solidFill>
                          <a:effectLst/>
                        </a:rPr>
                      </a:br>
                      <a:r>
                        <a:rPr lang="ru-RU" sz="1200" u="none" strike="noStrike">
                          <a:solidFill>
                            <a:srgbClr val="040E08"/>
                          </a:solidFill>
                          <a:effectLst/>
                        </a:rPr>
                        <a:t> (ц, дкл, тыс.шт., тыс.усл.банк)*****</a:t>
                      </a:r>
                      <a:endParaRPr lang="ru-RU" sz="1200" b="0" i="0" u="none" strike="noStrike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700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1</a:t>
                      </a:r>
                      <a:endParaRPr lang="ru-RU" sz="1200" b="0" i="1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40E08"/>
                          </a:solidFill>
                          <a:effectLst/>
                        </a:rPr>
                        <a:t>2</a:t>
                      </a:r>
                      <a:endParaRPr lang="ru-RU" sz="1200" b="0" i="1" u="none" strike="noStrike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40E08"/>
                          </a:solidFill>
                          <a:effectLst/>
                        </a:rPr>
                        <a:t>3</a:t>
                      </a:r>
                      <a:endParaRPr lang="ru-RU" sz="1200" b="0" i="1" u="none" strike="noStrike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1. Продукция первичной переработки (растениеводство): </a:t>
                      </a:r>
                      <a:endParaRPr lang="ru-RU" sz="1200" b="1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142100</a:t>
                      </a:r>
                      <a:endParaRPr lang="ru-RU" sz="1200" b="1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40E08"/>
                          </a:solidFill>
                          <a:effectLst/>
                        </a:rPr>
                        <a:t>Х</a:t>
                      </a:r>
                      <a:endParaRPr lang="ru-RU" sz="1200" b="0" i="0" u="none" strike="noStrike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893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в том числе: </a:t>
                      </a:r>
                      <a:b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</a:br>
                      <a: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масло подсолнечное</a:t>
                      </a:r>
                      <a:endParaRPr lang="ru-RU" sz="12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3429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142141</a:t>
                      </a:r>
                      <a:endParaRPr lang="ru-RU" sz="12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-</a:t>
                      </a:r>
                      <a:endParaRPr lang="ru-RU" sz="12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70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из него: масло подсолнечное рафинированное</a:t>
                      </a:r>
                      <a:endParaRPr lang="ru-RU" sz="16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51435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8E50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142141.1</a:t>
                      </a:r>
                      <a:endParaRPr lang="ru-RU" sz="16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8E50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-</a:t>
                      </a:r>
                      <a:endParaRPr lang="ru-RU" sz="16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8E509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2. Продукция первичной переработки (животноводство):</a:t>
                      </a:r>
                      <a:endParaRPr lang="ru-RU" sz="1200" b="1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142200</a:t>
                      </a:r>
                      <a:endParaRPr lang="ru-RU" sz="1200" b="1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Х</a:t>
                      </a:r>
                      <a:endParaRPr lang="ru-RU" sz="12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893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прочее мясо сельскохозяйственных животных и птицы парные, охлажденные, замороженные</a:t>
                      </a:r>
                      <a:endParaRPr lang="ru-RU" sz="16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3429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8E50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142225</a:t>
                      </a:r>
                      <a:endParaRPr lang="ru-RU" sz="16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8E50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-</a:t>
                      </a:r>
                      <a:endParaRPr lang="ru-RU" sz="16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8E509"/>
                    </a:solidFill>
                  </a:tcPr>
                </a:tc>
              </a:tr>
              <a:tr h="32893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пищевые субпродукты сельскохозяйственных животных и птицы парные, </a:t>
                      </a:r>
                      <a:r>
                        <a:rPr lang="ru-RU" sz="1600" u="none" strike="noStrike" dirty="0" smtClean="0">
                          <a:solidFill>
                            <a:srgbClr val="040E08"/>
                          </a:solidFill>
                          <a:effectLst/>
                        </a:rPr>
                        <a:t>охлажденные</a:t>
                      </a:r>
                      <a:r>
                        <a:rPr lang="ru-RU" sz="16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, замороженные</a:t>
                      </a:r>
                      <a:endParaRPr lang="ru-RU" sz="16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3429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8E50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142226</a:t>
                      </a:r>
                      <a:endParaRPr lang="ru-RU" sz="16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8E50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-</a:t>
                      </a:r>
                      <a:endParaRPr lang="ru-RU" sz="16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8E509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3. Продукция промышленной переработки:</a:t>
                      </a:r>
                      <a:endParaRPr lang="ru-RU" sz="1200" b="1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142300</a:t>
                      </a:r>
                      <a:endParaRPr lang="ru-RU" sz="1200" b="1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Х</a:t>
                      </a:r>
                      <a:endParaRPr lang="ru-RU" sz="12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893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в том числе: хлеб и хлебобулочные изделия недлительного хранения (со сроком годности менее 5 суток)</a:t>
                      </a:r>
                      <a:endParaRPr lang="ru-RU" sz="16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3429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8E50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142311</a:t>
                      </a:r>
                      <a:endParaRPr lang="ru-RU" sz="16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8E50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-</a:t>
                      </a:r>
                      <a:endParaRPr lang="ru-RU" sz="16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8E509"/>
                    </a:solidFill>
                  </a:tcPr>
                </a:tc>
              </a:tr>
            </a:tbl>
          </a:graphicData>
        </a:graphic>
      </p:graphicFrame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315200" cy="715963"/>
          </a:xfrm>
        </p:spPr>
        <p:txBody>
          <a:bodyPr/>
          <a:lstStyle/>
          <a:p>
            <a:r>
              <a:rPr lang="ru-RU" sz="3600" dirty="0" smtClean="0">
                <a:solidFill>
                  <a:srgbClr val="040E08"/>
                </a:solidFill>
              </a:rPr>
              <a:t>Изменения в 14-АПК</a:t>
            </a:r>
            <a:endParaRPr lang="ru-RU" sz="3600" dirty="0">
              <a:solidFill>
                <a:srgbClr val="040E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24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2776"/>
            <a:ext cx="8208912" cy="5256584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>
                <a:solidFill>
                  <a:srgbClr val="040E08"/>
                </a:solidFill>
              </a:rPr>
              <a:t>Раздел </a:t>
            </a:r>
            <a:r>
              <a:rPr lang="ru-RU" sz="2000" dirty="0" smtClean="0">
                <a:solidFill>
                  <a:srgbClr val="040E08"/>
                </a:solidFill>
              </a:rPr>
              <a:t>14-3 </a:t>
            </a:r>
            <a:r>
              <a:rPr lang="ru-RU" sz="2000" dirty="0">
                <a:solidFill>
                  <a:srgbClr val="040E08"/>
                </a:solidFill>
              </a:rPr>
              <a:t>Добавлены следующие </a:t>
            </a:r>
            <a:r>
              <a:rPr lang="ru-RU" sz="2000" dirty="0" smtClean="0">
                <a:solidFill>
                  <a:srgbClr val="040E08"/>
                </a:solidFill>
              </a:rPr>
              <a:t>строки</a:t>
            </a:r>
          </a:p>
          <a:p>
            <a:pPr marL="0" indent="0">
              <a:buNone/>
            </a:pPr>
            <a:endParaRPr lang="ru-RU" sz="2000" dirty="0">
              <a:solidFill>
                <a:srgbClr val="040E08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0135684"/>
              </p:ext>
            </p:extLst>
          </p:nvPr>
        </p:nvGraphicFramePr>
        <p:xfrm>
          <a:off x="323528" y="1916832"/>
          <a:ext cx="8424936" cy="449205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20680"/>
                <a:gridCol w="936104"/>
                <a:gridCol w="1368152"/>
              </a:tblGrid>
              <a:tr h="138840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Наименование показателя</a:t>
                      </a:r>
                      <a:endParaRPr lang="ru-RU" sz="12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Коды</a:t>
                      </a:r>
                      <a:endParaRPr lang="ru-RU" sz="12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>
                          <a:solidFill>
                            <a:srgbClr val="040E08"/>
                          </a:solidFill>
                          <a:effectLst/>
                        </a:rPr>
                        <a:t>Реализовано продукции </a:t>
                      </a:r>
                      <a:br>
                        <a:rPr lang="ru-RU" sz="1200" u="none" strike="noStrike">
                          <a:solidFill>
                            <a:srgbClr val="040E08"/>
                          </a:solidFill>
                          <a:effectLst/>
                        </a:rPr>
                      </a:br>
                      <a:r>
                        <a:rPr lang="ru-RU" sz="1200" u="none" strike="noStrike">
                          <a:solidFill>
                            <a:srgbClr val="040E08"/>
                          </a:solidFill>
                          <a:effectLst/>
                        </a:rPr>
                        <a:t>в натуральном выражении, ц</a:t>
                      </a:r>
                      <a:endParaRPr lang="ru-RU" sz="1200" b="0" i="0" u="none" strike="noStrike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>
                    <a:noFill/>
                  </a:tcPr>
                </a:tc>
              </a:tr>
              <a:tr h="180947"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>
                          <a:solidFill>
                            <a:srgbClr val="040E08"/>
                          </a:solidFill>
                          <a:effectLst/>
                        </a:rPr>
                        <a:t>1</a:t>
                      </a:r>
                      <a:endParaRPr lang="ru-RU" sz="1200" b="0" i="1" u="none" strike="noStrike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2</a:t>
                      </a:r>
                      <a:endParaRPr lang="ru-RU" sz="1200" b="0" i="1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>
                          <a:solidFill>
                            <a:srgbClr val="040E08"/>
                          </a:solidFill>
                          <a:effectLst/>
                        </a:rPr>
                        <a:t>3</a:t>
                      </a:r>
                      <a:endParaRPr lang="ru-RU" sz="1200" b="0" i="1" u="none" strike="noStrike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>
                    <a:noFill/>
                  </a:tcPr>
                </a:tc>
              </a:tr>
              <a:tr h="2889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solidFill>
                            <a:srgbClr val="040E08"/>
                          </a:solidFill>
                          <a:effectLst/>
                        </a:rPr>
                        <a:t>1. Продукция первичной переработки (растениеводство):</a:t>
                      </a:r>
                      <a:endParaRPr lang="ru-RU" sz="1200" b="1" i="0" u="none" strike="noStrike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143100</a:t>
                      </a:r>
                      <a:endParaRPr lang="ru-RU" sz="1200" b="1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Х</a:t>
                      </a:r>
                      <a:endParaRPr lang="ru-RU" sz="12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3563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в том числе: </a:t>
                      </a:r>
                      <a:b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</a:br>
                      <a: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масло подсолнечное</a:t>
                      </a:r>
                      <a:endParaRPr lang="ru-RU" sz="12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342900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rgbClr val="040E08"/>
                          </a:solidFill>
                          <a:effectLst/>
                        </a:rPr>
                        <a:t>143141</a:t>
                      </a:r>
                      <a:endParaRPr lang="ru-RU" sz="1200" b="0" i="0" u="none" strike="noStrike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-</a:t>
                      </a:r>
                      <a:endParaRPr lang="ru-RU" sz="12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8094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из него: масло подсолнечное рафинированное</a:t>
                      </a:r>
                      <a:endParaRPr lang="ru-RU" sz="16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514350" marR="9525" marT="9525" marB="0" anchor="ctr">
                    <a:solidFill>
                      <a:srgbClr val="48E50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143141.1</a:t>
                      </a:r>
                      <a:endParaRPr lang="ru-RU" sz="16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rgbClr val="48E50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-</a:t>
                      </a:r>
                      <a:endParaRPr lang="ru-RU" sz="16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48E509"/>
                    </a:solidFill>
                  </a:tcPr>
                </a:tc>
              </a:tr>
              <a:tr h="2580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2. Продукция первичной переработки (животноводство):</a:t>
                      </a:r>
                      <a:endParaRPr lang="ru-RU" sz="1200" b="1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143200</a:t>
                      </a:r>
                      <a:endParaRPr lang="ru-RU" sz="1200" b="1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Х</a:t>
                      </a:r>
                      <a:endParaRPr lang="ru-RU" sz="12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3563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прочее мясо сельскохозяйственных животных и птицы парное, охлажденное, замороженное</a:t>
                      </a:r>
                      <a:endParaRPr lang="ru-RU" sz="16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342900" marR="9525" marT="9525" marB="0" anchor="ctr">
                    <a:solidFill>
                      <a:srgbClr val="48E50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143225</a:t>
                      </a:r>
                      <a:endParaRPr lang="ru-RU" sz="16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rgbClr val="48E50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-</a:t>
                      </a:r>
                      <a:endParaRPr lang="ru-RU" sz="16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48E509"/>
                    </a:solidFill>
                  </a:tcPr>
                </a:tc>
              </a:tr>
              <a:tr h="50568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пищевые субпродукты сельскохозяйственных животных и птицы парные, охлажденные, замороженные</a:t>
                      </a:r>
                      <a:endParaRPr lang="ru-RU" sz="16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342900" marR="9525" marT="9525" marB="0" anchor="ctr">
                    <a:solidFill>
                      <a:srgbClr val="48E50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143226</a:t>
                      </a:r>
                      <a:endParaRPr lang="ru-RU" sz="16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rgbClr val="48E50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-</a:t>
                      </a:r>
                      <a:endParaRPr lang="ru-RU" sz="16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48E509"/>
                    </a:solidFill>
                  </a:tcPr>
                </a:tc>
              </a:tr>
              <a:tr h="2270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3. Продукция промышленной переработки:</a:t>
                      </a:r>
                      <a:endParaRPr lang="ru-RU" sz="1200" b="1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143300</a:t>
                      </a:r>
                      <a:endParaRPr lang="ru-RU" sz="1200" b="1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Х</a:t>
                      </a:r>
                      <a:endParaRPr lang="ru-RU" sz="12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50568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в том числе: хлеб и хлебобулочные изделия недлительного хранения (со сроком годности менее 5 суток)</a:t>
                      </a:r>
                      <a:endParaRPr lang="ru-RU" sz="16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342900" marR="9525" marT="9525" marB="0" anchor="ctr">
                    <a:solidFill>
                      <a:srgbClr val="48E50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143311</a:t>
                      </a:r>
                      <a:endParaRPr lang="ru-RU" sz="16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rgbClr val="48E50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solidFill>
                            <a:srgbClr val="040E08"/>
                          </a:solidFill>
                          <a:effectLst/>
                        </a:rPr>
                        <a:t>-</a:t>
                      </a:r>
                      <a:endParaRPr lang="ru-RU" sz="1600" b="0" i="0" u="none" strike="noStrike" dirty="0">
                        <a:solidFill>
                          <a:srgbClr val="040E08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48E509"/>
                    </a:solidFill>
                  </a:tcPr>
                </a:tc>
              </a:tr>
            </a:tbl>
          </a:graphicData>
        </a:graphic>
      </p:graphicFrame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315200" cy="715963"/>
          </a:xfrm>
        </p:spPr>
        <p:txBody>
          <a:bodyPr/>
          <a:lstStyle/>
          <a:p>
            <a:r>
              <a:rPr lang="ru-RU" sz="3600" dirty="0">
                <a:solidFill>
                  <a:srgbClr val="040E08"/>
                </a:solidFill>
              </a:rPr>
              <a:t>И</a:t>
            </a:r>
            <a:r>
              <a:rPr lang="ru-RU" sz="3600" dirty="0" smtClean="0">
                <a:solidFill>
                  <a:srgbClr val="040E08"/>
                </a:solidFill>
              </a:rPr>
              <a:t>зменения в 14-АПК</a:t>
            </a:r>
            <a:endParaRPr lang="ru-RU" sz="3600" dirty="0">
              <a:solidFill>
                <a:srgbClr val="040E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85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556792"/>
            <a:ext cx="8208912" cy="4464496"/>
          </a:xfrm>
        </p:spPr>
        <p:txBody>
          <a:bodyPr/>
          <a:lstStyle/>
          <a:p>
            <a:r>
              <a:rPr lang="ru-RU" sz="2000" dirty="0">
                <a:solidFill>
                  <a:srgbClr val="040E08"/>
                </a:solidFill>
              </a:rPr>
              <a:t>стоимость сырья в разделе 14-1 и 14-2 должна быть одинаковой, при переработке может быть использовано прочее сырьё, например, соль, сахар, его нужно отразить по гр. 141500 прочее.</a:t>
            </a:r>
          </a:p>
          <a:p>
            <a:r>
              <a:rPr lang="ru-RU" sz="2000" dirty="0" smtClean="0">
                <a:solidFill>
                  <a:srgbClr val="040E08"/>
                </a:solidFill>
              </a:rPr>
              <a:t>перевод из физического </a:t>
            </a:r>
            <a:r>
              <a:rPr lang="ru-RU" sz="2000" dirty="0">
                <a:solidFill>
                  <a:srgbClr val="040E08"/>
                </a:solidFill>
              </a:rPr>
              <a:t>веса </a:t>
            </a:r>
            <a:r>
              <a:rPr lang="ru-RU" sz="2000" dirty="0" smtClean="0">
                <a:solidFill>
                  <a:srgbClr val="040E08"/>
                </a:solidFill>
              </a:rPr>
              <a:t>в </a:t>
            </a:r>
            <a:r>
              <a:rPr lang="ru-RU" sz="2000" dirty="0">
                <a:solidFill>
                  <a:srgbClr val="040E08"/>
                </a:solidFill>
              </a:rPr>
              <a:t>убойный </a:t>
            </a:r>
            <a:r>
              <a:rPr lang="ru-RU" sz="2000" dirty="0" smtClean="0">
                <a:solidFill>
                  <a:srgbClr val="040E08"/>
                </a:solidFill>
              </a:rPr>
              <a:t>по </a:t>
            </a:r>
            <a:r>
              <a:rPr lang="ru-RU" sz="2000" dirty="0">
                <a:solidFill>
                  <a:srgbClr val="040E08"/>
                </a:solidFill>
              </a:rPr>
              <a:t>мясу, </a:t>
            </a:r>
            <a:r>
              <a:rPr lang="ru-RU" sz="2000" dirty="0" smtClean="0">
                <a:solidFill>
                  <a:srgbClr val="040E08"/>
                </a:solidFill>
              </a:rPr>
              <a:t>в зачётный по </a:t>
            </a:r>
            <a:r>
              <a:rPr lang="ru-RU" sz="2000" dirty="0">
                <a:solidFill>
                  <a:srgbClr val="040E08"/>
                </a:solidFill>
              </a:rPr>
              <a:t>молоку должен осуществляться по коэффициентам; </a:t>
            </a:r>
          </a:p>
          <a:p>
            <a:r>
              <a:rPr lang="ru-RU" sz="2000" dirty="0" smtClean="0">
                <a:solidFill>
                  <a:srgbClr val="040E08"/>
                </a:solidFill>
              </a:rPr>
              <a:t>объём </a:t>
            </a:r>
            <a:r>
              <a:rPr lang="ru-RU" sz="2000" dirty="0">
                <a:solidFill>
                  <a:srgbClr val="040E08"/>
                </a:solidFill>
              </a:rPr>
              <a:t>молока в зачётном весе в разделе </a:t>
            </a:r>
            <a:r>
              <a:rPr lang="ru-RU" sz="2000" dirty="0" smtClean="0">
                <a:solidFill>
                  <a:srgbClr val="040E08"/>
                </a:solidFill>
              </a:rPr>
              <a:t>14-1 </a:t>
            </a:r>
            <a:r>
              <a:rPr lang="ru-RU" sz="2000" dirty="0">
                <a:solidFill>
                  <a:srgbClr val="040E08"/>
                </a:solidFill>
              </a:rPr>
              <a:t>стр. 141211.1 должен быть равен объёму молока в зачётном весе в разделе </a:t>
            </a:r>
            <a:r>
              <a:rPr lang="ru-RU" sz="2000" dirty="0" smtClean="0">
                <a:solidFill>
                  <a:srgbClr val="040E08"/>
                </a:solidFill>
              </a:rPr>
              <a:t>14-2 </a:t>
            </a:r>
            <a:r>
              <a:rPr lang="ru-RU" sz="2000" dirty="0">
                <a:solidFill>
                  <a:srgbClr val="040E08"/>
                </a:solidFill>
              </a:rPr>
              <a:t>по гр.4;</a:t>
            </a:r>
          </a:p>
          <a:p>
            <a:r>
              <a:rPr lang="ru-RU" sz="2000" dirty="0" smtClean="0">
                <a:solidFill>
                  <a:srgbClr val="040E08"/>
                </a:solidFill>
              </a:rPr>
              <a:t>если есть затраты </a:t>
            </a:r>
            <a:r>
              <a:rPr lang="ru-RU" sz="2000" dirty="0">
                <a:solidFill>
                  <a:srgbClr val="040E08"/>
                </a:solidFill>
              </a:rPr>
              <a:t>на </a:t>
            </a:r>
            <a:r>
              <a:rPr lang="ru-RU" sz="2000" dirty="0" smtClean="0">
                <a:solidFill>
                  <a:srgbClr val="040E08"/>
                </a:solidFill>
              </a:rPr>
              <a:t>производство, должен быть выход продукции,  и наоборот;</a:t>
            </a:r>
          </a:p>
          <a:p>
            <a:pPr marL="0" indent="0">
              <a:buNone/>
            </a:pPr>
            <a:endParaRPr lang="ru-RU" sz="2000" dirty="0">
              <a:solidFill>
                <a:srgbClr val="040E08"/>
              </a:solidFill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315200" cy="715963"/>
          </a:xfrm>
        </p:spPr>
        <p:txBody>
          <a:bodyPr/>
          <a:lstStyle/>
          <a:p>
            <a:r>
              <a:rPr lang="ru-RU" sz="3600" dirty="0" smtClean="0">
                <a:solidFill>
                  <a:srgbClr val="040E08"/>
                </a:solidFill>
              </a:rPr>
              <a:t>Обратить внимание в 14-АПК</a:t>
            </a:r>
            <a:endParaRPr lang="ru-RU" sz="3600" dirty="0">
              <a:solidFill>
                <a:srgbClr val="040E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318145"/>
      </p:ext>
    </p:extLst>
  </p:cSld>
  <p:clrMapOvr>
    <a:masterClrMapping/>
  </p:clrMapOvr>
</p:sld>
</file>

<file path=ppt/theme/theme1.xml><?xml version="1.0" encoding="utf-8"?>
<a:theme xmlns:a="http://schemas.openxmlformats.org/drawingml/2006/main" name="306">
  <a:themeElements>
    <a:clrScheme name="powerpoint-template-24 11">
      <a:dk1>
        <a:srgbClr val="4D4D4D"/>
      </a:dk1>
      <a:lt1>
        <a:srgbClr val="FFFFFF"/>
      </a:lt1>
      <a:dk2>
        <a:srgbClr val="4D4D4D"/>
      </a:dk2>
      <a:lt2>
        <a:srgbClr val="00629E"/>
      </a:lt2>
      <a:accent1>
        <a:srgbClr val="0077C0"/>
      </a:accent1>
      <a:accent2>
        <a:srgbClr val="0082D2"/>
      </a:accent2>
      <a:accent3>
        <a:srgbClr val="FFFFFF"/>
      </a:accent3>
      <a:accent4>
        <a:srgbClr val="404040"/>
      </a:accent4>
      <a:accent5>
        <a:srgbClr val="AABDDC"/>
      </a:accent5>
      <a:accent6>
        <a:srgbClr val="0075BE"/>
      </a:accent6>
      <a:hlink>
        <a:srgbClr val="008CE2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C75F06"/>
        </a:lt2>
        <a:accent1>
          <a:srgbClr val="E07D06"/>
        </a:accent1>
        <a:accent2>
          <a:srgbClr val="F2A016"/>
        </a:accent2>
        <a:accent3>
          <a:srgbClr val="FFFFFF"/>
        </a:accent3>
        <a:accent4>
          <a:srgbClr val="404040"/>
        </a:accent4>
        <a:accent5>
          <a:srgbClr val="EDBFAA"/>
        </a:accent5>
        <a:accent6>
          <a:srgbClr val="DB9113"/>
        </a:accent6>
        <a:hlink>
          <a:srgbClr val="F7C91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CD5B12"/>
        </a:lt2>
        <a:accent1>
          <a:srgbClr val="E6721D"/>
        </a:accent1>
        <a:accent2>
          <a:srgbClr val="F09125"/>
        </a:accent2>
        <a:accent3>
          <a:srgbClr val="FFFFFF"/>
        </a:accent3>
        <a:accent4>
          <a:srgbClr val="404040"/>
        </a:accent4>
        <a:accent5>
          <a:srgbClr val="F0BCAB"/>
        </a:accent5>
        <a:accent6>
          <a:srgbClr val="D98320"/>
        </a:accent6>
        <a:hlink>
          <a:srgbClr val="F0973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BB5206"/>
        </a:lt2>
        <a:accent1>
          <a:srgbClr val="622C0A"/>
        </a:accent1>
        <a:accent2>
          <a:srgbClr val="E58218"/>
        </a:accent2>
        <a:accent3>
          <a:srgbClr val="FFFFFF"/>
        </a:accent3>
        <a:accent4>
          <a:srgbClr val="404040"/>
        </a:accent4>
        <a:accent5>
          <a:srgbClr val="B7ACAA"/>
        </a:accent5>
        <a:accent6>
          <a:srgbClr val="CF7515"/>
        </a:accent6>
        <a:hlink>
          <a:srgbClr val="8B350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6C362C"/>
        </a:lt2>
        <a:accent1>
          <a:srgbClr val="CA7920"/>
        </a:accent1>
        <a:accent2>
          <a:srgbClr val="E4980F"/>
        </a:accent2>
        <a:accent3>
          <a:srgbClr val="FFFFFF"/>
        </a:accent3>
        <a:accent4>
          <a:srgbClr val="404040"/>
        </a:accent4>
        <a:accent5>
          <a:srgbClr val="E1BEAB"/>
        </a:accent5>
        <a:accent6>
          <a:srgbClr val="CF890C"/>
        </a:accent6>
        <a:hlink>
          <a:srgbClr val="F1AD0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C28E32"/>
        </a:lt2>
        <a:accent1>
          <a:srgbClr val="D89306"/>
        </a:accent1>
        <a:accent2>
          <a:srgbClr val="E19E06"/>
        </a:accent2>
        <a:accent3>
          <a:srgbClr val="FFFFFF"/>
        </a:accent3>
        <a:accent4>
          <a:srgbClr val="404040"/>
        </a:accent4>
        <a:accent5>
          <a:srgbClr val="E9C8AA"/>
        </a:accent5>
        <a:accent6>
          <a:srgbClr val="CC8F05"/>
        </a:accent6>
        <a:hlink>
          <a:srgbClr val="EFB20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00629E"/>
        </a:lt2>
        <a:accent1>
          <a:srgbClr val="0077C0"/>
        </a:accent1>
        <a:accent2>
          <a:srgbClr val="E4980F"/>
        </a:accent2>
        <a:accent3>
          <a:srgbClr val="FFFFFF"/>
        </a:accent3>
        <a:accent4>
          <a:srgbClr val="404040"/>
        </a:accent4>
        <a:accent5>
          <a:srgbClr val="AABDDC"/>
        </a:accent5>
        <a:accent6>
          <a:srgbClr val="CF890C"/>
        </a:accent6>
        <a:hlink>
          <a:srgbClr val="F1AD0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00629E"/>
        </a:lt2>
        <a:accent1>
          <a:srgbClr val="0077C0"/>
        </a:accent1>
        <a:accent2>
          <a:srgbClr val="0082D2"/>
        </a:accent2>
        <a:accent3>
          <a:srgbClr val="FFFFFF"/>
        </a:accent3>
        <a:accent4>
          <a:srgbClr val="404040"/>
        </a:accent4>
        <a:accent5>
          <a:srgbClr val="AABDDC"/>
        </a:accent5>
        <a:accent6>
          <a:srgbClr val="0075BE"/>
        </a:accent6>
        <a:hlink>
          <a:srgbClr val="008CE2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306</Template>
  <TotalTime>185</TotalTime>
  <Words>840</Words>
  <Application>Microsoft Office PowerPoint</Application>
  <PresentationFormat>Экран (4:3)</PresentationFormat>
  <Paragraphs>162</Paragraphs>
  <Slides>12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306</vt:lpstr>
      <vt:lpstr>Рекомендации по заполнению  форм отчётности о финансово-экономическом состоянии по обслуживающим предприятиям, пищевой и перерабатывающей промышленности за 2021 год</vt:lpstr>
      <vt:lpstr>Министерство сельского хозяйства и продовольствия Кировской области</vt:lpstr>
      <vt:lpstr>Презентация PowerPoint</vt:lpstr>
      <vt:lpstr>Презентация PowerPoint</vt:lpstr>
      <vt:lpstr>Презентация PowerPoint</vt:lpstr>
      <vt:lpstr>Изменения в 14-АПК</vt:lpstr>
      <vt:lpstr>Изменения в 14-АПК</vt:lpstr>
      <vt:lpstr>Изменения в 14-АПК</vt:lpstr>
      <vt:lpstr>Обратить внимание в 14-АПК</vt:lpstr>
      <vt:lpstr>Обратить внимание в 14-АПК</vt:lpstr>
      <vt:lpstr>Новая форма 16-АПК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Userbuh1</dc:creator>
  <cp:lastModifiedBy>Userbuh1</cp:lastModifiedBy>
  <cp:revision>16</cp:revision>
  <cp:lastPrinted>2022-01-18T06:34:15Z</cp:lastPrinted>
  <dcterms:created xsi:type="dcterms:W3CDTF">2022-01-18T03:24:27Z</dcterms:created>
  <dcterms:modified xsi:type="dcterms:W3CDTF">2022-01-18T06:34:16Z</dcterms:modified>
</cp:coreProperties>
</file>